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2" r:id="rId4"/>
    <p:sldId id="263" r:id="rId5"/>
    <p:sldId id="292" r:id="rId6"/>
    <p:sldId id="269" r:id="rId7"/>
    <p:sldId id="283" r:id="rId8"/>
    <p:sldId id="286" r:id="rId9"/>
    <p:sldId id="284" r:id="rId10"/>
    <p:sldId id="285" r:id="rId11"/>
    <p:sldId id="287" r:id="rId12"/>
    <p:sldId id="289" r:id="rId13"/>
    <p:sldId id="288" r:id="rId14"/>
    <p:sldId id="290" r:id="rId15"/>
    <p:sldId id="291" r:id="rId16"/>
    <p:sldId id="293" r:id="rId17"/>
    <p:sldId id="28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EE6CE"/>
    <a:srgbClr val="A0DADB"/>
    <a:srgbClr val="EF3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1" autoAdjust="0"/>
    <p:restoredTop sz="94660"/>
  </p:normalViewPr>
  <p:slideViewPr>
    <p:cSldViewPr snapToGrid="0">
      <p:cViewPr varScale="1">
        <p:scale>
          <a:sx n="54" d="100"/>
          <a:sy n="54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9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8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1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0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39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2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8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4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8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2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85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oa.go.kr/komc/main.do" TargetMode="External"/><Relationship Id="rId7" Type="http://schemas.openxmlformats.org/officeDocument/2006/relationships/hyperlink" Target="http://data.go.kr/data/15057682/openapi.do" TargetMode="External"/><Relationship Id="rId2" Type="http://schemas.openxmlformats.org/officeDocument/2006/relationships/hyperlink" Target="http://m.khoa.go.kr/seaForecast.d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me.go.kr/home/web/policy_data/read.do?menuId=10263&amp;seq=7389" TargetMode="External"/><Relationship Id="rId4" Type="http://schemas.openxmlformats.org/officeDocument/2006/relationships/hyperlink" Target="http://www.nifs.go.kr/frcenter/species/?_p=species_searc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 35"/>
          <p:cNvSpPr/>
          <p:nvPr/>
        </p:nvSpPr>
        <p:spPr>
          <a:xfrm>
            <a:off x="0" y="0"/>
            <a:ext cx="12192000" cy="5537499"/>
          </a:xfrm>
          <a:custGeom>
            <a:avLst/>
            <a:gdLst>
              <a:gd name="connsiteX0" fmla="*/ 0 w 12192000"/>
              <a:gd name="connsiteY0" fmla="*/ 0 h 5537499"/>
              <a:gd name="connsiteX1" fmla="*/ 4 w 12192000"/>
              <a:gd name="connsiteY1" fmla="*/ 0 h 5537499"/>
              <a:gd name="connsiteX2" fmla="*/ 4 w 12192000"/>
              <a:gd name="connsiteY2" fmla="*/ 5190976 h 5537499"/>
              <a:gd name="connsiteX3" fmla="*/ 8 w 12192000"/>
              <a:gd name="connsiteY3" fmla="*/ 5190976 h 5537499"/>
              <a:gd name="connsiteX4" fmla="*/ 8 w 12192000"/>
              <a:gd name="connsiteY4" fmla="*/ 0 h 5537499"/>
              <a:gd name="connsiteX5" fmla="*/ 12192000 w 12192000"/>
              <a:gd name="connsiteY5" fmla="*/ 0 h 5537499"/>
              <a:gd name="connsiteX6" fmla="*/ 12192000 w 12192000"/>
              <a:gd name="connsiteY6" fmla="*/ 1043998 h 5537499"/>
              <a:gd name="connsiteX7" fmla="*/ 11968608 w 12192000"/>
              <a:gd name="connsiteY7" fmla="*/ 1139639 h 5537499"/>
              <a:gd name="connsiteX8" fmla="*/ 10519693 w 12192000"/>
              <a:gd name="connsiteY8" fmla="*/ 2105773 h 5537499"/>
              <a:gd name="connsiteX9" fmla="*/ 10429901 w 12192000"/>
              <a:gd name="connsiteY9" fmla="*/ 2178525 h 5537499"/>
              <a:gd name="connsiteX10" fmla="*/ 10429898 w 12192000"/>
              <a:gd name="connsiteY10" fmla="*/ 2178525 h 5537499"/>
              <a:gd name="connsiteX11" fmla="*/ 10121269 w 12192000"/>
              <a:gd name="connsiteY11" fmla="*/ 2428584 h 5537499"/>
              <a:gd name="connsiteX12" fmla="*/ 8765897 w 12192000"/>
              <a:gd name="connsiteY12" fmla="*/ 3134174 h 5537499"/>
              <a:gd name="connsiteX13" fmla="*/ 7543142 w 12192000"/>
              <a:gd name="connsiteY13" fmla="*/ 3208780 h 5537499"/>
              <a:gd name="connsiteX14" fmla="*/ 7027160 w 12192000"/>
              <a:gd name="connsiteY14" fmla="*/ 3161332 h 5537499"/>
              <a:gd name="connsiteX15" fmla="*/ 6873806 w 12192000"/>
              <a:gd name="connsiteY15" fmla="*/ 3147231 h 5537499"/>
              <a:gd name="connsiteX16" fmla="*/ 3819783 w 12192000"/>
              <a:gd name="connsiteY16" fmla="*/ 2987260 h 5537499"/>
              <a:gd name="connsiteX17" fmla="*/ 2232752 w 12192000"/>
              <a:gd name="connsiteY17" fmla="*/ 4504704 h 5537499"/>
              <a:gd name="connsiteX18" fmla="*/ 2196267 w 12192000"/>
              <a:gd name="connsiteY18" fmla="*/ 4556633 h 5537499"/>
              <a:gd name="connsiteX19" fmla="*/ 2196263 w 12192000"/>
              <a:gd name="connsiteY19" fmla="*/ 4556633 h 5537499"/>
              <a:gd name="connsiteX20" fmla="*/ 2000566 w 12192000"/>
              <a:gd name="connsiteY20" fmla="*/ 4835169 h 5537499"/>
              <a:gd name="connsiteX21" fmla="*/ 1518120 w 12192000"/>
              <a:gd name="connsiteY21" fmla="*/ 5288919 h 5537499"/>
              <a:gd name="connsiteX22" fmla="*/ 195794 w 12192000"/>
              <a:gd name="connsiteY22" fmla="*/ 5491692 h 5537499"/>
              <a:gd name="connsiteX23" fmla="*/ 0 w 12192000"/>
              <a:gd name="connsiteY23" fmla="*/ 5408529 h 553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5537499">
                <a:moveTo>
                  <a:pt x="0" y="0"/>
                </a:moveTo>
                <a:lnTo>
                  <a:pt x="4" y="0"/>
                </a:lnTo>
                <a:lnTo>
                  <a:pt x="4" y="5190976"/>
                </a:lnTo>
                <a:lnTo>
                  <a:pt x="8" y="5190976"/>
                </a:lnTo>
                <a:lnTo>
                  <a:pt x="8" y="0"/>
                </a:lnTo>
                <a:lnTo>
                  <a:pt x="12192000" y="0"/>
                </a:lnTo>
                <a:lnTo>
                  <a:pt x="12192000" y="1043998"/>
                </a:lnTo>
                <a:lnTo>
                  <a:pt x="11968608" y="1139639"/>
                </a:lnTo>
                <a:cubicBezTo>
                  <a:pt x="11363113" y="1423234"/>
                  <a:pt x="10924474" y="1773686"/>
                  <a:pt x="10519693" y="2105773"/>
                </a:cubicBezTo>
                <a:lnTo>
                  <a:pt x="10429901" y="2178525"/>
                </a:lnTo>
                <a:lnTo>
                  <a:pt x="10429898" y="2178525"/>
                </a:lnTo>
                <a:lnTo>
                  <a:pt x="10121269" y="2428584"/>
                </a:lnTo>
                <a:cubicBezTo>
                  <a:pt x="9724284" y="2738959"/>
                  <a:pt x="9316826" y="3002564"/>
                  <a:pt x="8765897" y="3134174"/>
                </a:cubicBezTo>
                <a:cubicBezTo>
                  <a:pt x="8398611" y="3221914"/>
                  <a:pt x="7981336" y="3234157"/>
                  <a:pt x="7543142" y="3208780"/>
                </a:cubicBezTo>
                <a:lnTo>
                  <a:pt x="7027160" y="3161332"/>
                </a:lnTo>
                <a:lnTo>
                  <a:pt x="6873806" y="3147231"/>
                </a:lnTo>
                <a:cubicBezTo>
                  <a:pt x="5744212" y="3013404"/>
                  <a:pt x="4574761" y="2762808"/>
                  <a:pt x="3819783" y="2987260"/>
                </a:cubicBezTo>
                <a:cubicBezTo>
                  <a:pt x="3064805" y="3211711"/>
                  <a:pt x="2625465" y="3920779"/>
                  <a:pt x="2232752" y="4504704"/>
                </a:cubicBezTo>
                <a:lnTo>
                  <a:pt x="2196267" y="4556633"/>
                </a:lnTo>
                <a:lnTo>
                  <a:pt x="2196263" y="4556633"/>
                </a:lnTo>
                <a:lnTo>
                  <a:pt x="2000566" y="4835169"/>
                </a:lnTo>
                <a:cubicBezTo>
                  <a:pt x="1846637" y="5038960"/>
                  <a:pt x="1691560" y="5203219"/>
                  <a:pt x="1518120" y="5288919"/>
                </a:cubicBezTo>
                <a:cubicBezTo>
                  <a:pt x="1084518" y="5503171"/>
                  <a:pt x="583964" y="5602641"/>
                  <a:pt x="195794" y="5491692"/>
                </a:cubicBezTo>
                <a:lnTo>
                  <a:pt x="0" y="540852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96000" y="3429000"/>
            <a:ext cx="2442254" cy="3170099"/>
          </a:xfrm>
          <a:prstGeom prst="rect">
            <a:avLst/>
          </a:prstGeom>
        </p:spPr>
        <p:txBody>
          <a:bodyPr wrap="square">
            <a:spAutoFit/>
            <a:scene3d>
              <a:camera prst="isometricOffAxis1Top">
                <a:rot lat="18748209" lon="20124183" rev="1751739"/>
              </a:camera>
              <a:lightRig rig="threePt" dir="t"/>
            </a:scene3d>
          </a:bodyPr>
          <a:lstStyle/>
          <a:p>
            <a:pPr algn="ctr"/>
            <a:r>
              <a:rPr lang="ko-KR" altLang="en-US" sz="5000" kern="0" dirty="0">
                <a:solidFill>
                  <a:srgbClr val="FCB67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강인선</a:t>
            </a:r>
            <a:endParaRPr lang="en-US" altLang="ko-KR" sz="5000" kern="0" dirty="0">
              <a:solidFill>
                <a:srgbClr val="FCB67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000" kern="0" dirty="0">
                <a:solidFill>
                  <a:srgbClr val="FCB67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김현정</a:t>
            </a:r>
            <a:endParaRPr lang="en-US" altLang="ko-KR" sz="5000" kern="0" dirty="0">
              <a:solidFill>
                <a:srgbClr val="FCB67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000" kern="0" dirty="0">
                <a:solidFill>
                  <a:srgbClr val="FCB67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문준우</a:t>
            </a:r>
            <a:endParaRPr lang="en-US" altLang="ko-KR" sz="5000" kern="0" dirty="0">
              <a:solidFill>
                <a:srgbClr val="FCB67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000" kern="0" dirty="0">
                <a:solidFill>
                  <a:srgbClr val="FCB67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심재민</a:t>
            </a:r>
            <a:endParaRPr lang="en-US" altLang="ko-KR" sz="5000" kern="0" dirty="0">
              <a:solidFill>
                <a:srgbClr val="FCB67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E3DAC-1F28-469E-8A91-4DC66A0F5777}"/>
              </a:ext>
            </a:extLst>
          </p:cNvPr>
          <p:cNvSpPr txBox="1"/>
          <p:nvPr/>
        </p:nvSpPr>
        <p:spPr>
          <a:xfrm>
            <a:off x="1004812" y="765678"/>
            <a:ext cx="5522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안드로이드 프로젝트 </a:t>
            </a:r>
            <a:r>
              <a:rPr lang="en-US" altLang="ko-KR" sz="5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r>
              <a:rPr lang="ko-KR" altLang="en-US" sz="5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 발표</a:t>
            </a:r>
          </a:p>
        </p:txBody>
      </p:sp>
      <p:sp>
        <p:nvSpPr>
          <p:cNvPr id="10" name="AutoShape 2" descr="C:\Users\MJW\Desktop\babelfish.webp">
            <a:extLst>
              <a:ext uri="{FF2B5EF4-FFF2-40B4-BE49-F238E27FC236}">
                <a16:creationId xmlns:a16="http://schemas.microsoft.com/office/drawing/2014/main" id="{EDE7697E-F885-4B95-8F79-E852A93AC5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111" cy="53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845B99-EDE0-46A4-A6A6-BD5214E28D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7071">
            <a:off x="3626070" y="4157234"/>
            <a:ext cx="1979162" cy="19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4E9938F-6C47-46E7-AFD0-A17E17299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231342" y="132647"/>
            <a:ext cx="1170770" cy="11707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402112" y="287145"/>
            <a:ext cx="6827488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ko-KR" altLang="en-US" sz="5000" b="1" kern="0" dirty="0">
                <a:solidFill>
                  <a:srgbClr val="FFDC47"/>
                </a:solidFill>
              </a:rPr>
              <a:t>아키텍처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" y="2398514"/>
            <a:ext cx="1053301" cy="10455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59" y="2426022"/>
            <a:ext cx="2730221" cy="110463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295394" y="1571715"/>
            <a:ext cx="1621219" cy="2567731"/>
            <a:chOff x="1028707" y="1804828"/>
            <a:chExt cx="1986387" cy="2836912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028707" y="1804828"/>
              <a:ext cx="1986387" cy="2836912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293483" y="1993545"/>
              <a:ext cx="141313" cy="14131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594870" y="2011532"/>
              <a:ext cx="992329" cy="9861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1012" y="2317187"/>
              <a:ext cx="1849358" cy="2087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755110" y="4471630"/>
              <a:ext cx="584911" cy="13068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762" y="2339431"/>
              <a:ext cx="1825608" cy="565738"/>
            </a:xfrm>
            <a:prstGeom prst="rect">
              <a:avLst/>
            </a:prstGeom>
          </p:spPr>
        </p:pic>
        <p:pic>
          <p:nvPicPr>
            <p:cNvPr id="20" name="그림 19" descr="그래피티이(가) 표시된 사진&#10;&#10;자동 생성된 설명">
              <a:extLst>
                <a:ext uri="{FF2B5EF4-FFF2-40B4-BE49-F238E27FC236}">
                  <a16:creationId xmlns:a16="http://schemas.microsoft.com/office/drawing/2014/main" id="{8E15AF0F-56A6-47EB-89E9-0F92E361A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760" y="3006571"/>
              <a:ext cx="708279" cy="708279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99" y="1961653"/>
            <a:ext cx="1505750" cy="1962825"/>
          </a:xfrm>
          <a:prstGeom prst="rect">
            <a:avLst/>
          </a:prstGeom>
        </p:spPr>
      </p:pic>
      <p:sp>
        <p:nvSpPr>
          <p:cNvPr id="5" name="왼쪽/오른쪽 화살표 4"/>
          <p:cNvSpPr/>
          <p:nvPr/>
        </p:nvSpPr>
        <p:spPr>
          <a:xfrm>
            <a:off x="4574900" y="2918994"/>
            <a:ext cx="675829" cy="277047"/>
          </a:xfrm>
          <a:prstGeom prst="leftRightArrow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36043" y="1075676"/>
            <a:ext cx="148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</a:t>
            </a:r>
            <a:r>
              <a:rPr lang="ko-KR" altLang="en-US" b="1" dirty="0" err="1">
                <a:latin typeface="배달의민족 한나체 Pro"/>
              </a:rPr>
              <a:t>낚린이</a:t>
            </a:r>
            <a:r>
              <a:rPr lang="ko-KR" altLang="en-US" b="1" dirty="0">
                <a:latin typeface="배달의민족 한나체 Pro"/>
              </a:rPr>
              <a:t> </a:t>
            </a:r>
            <a:r>
              <a:rPr lang="ko-KR" altLang="en-US" b="1" dirty="0" err="1">
                <a:latin typeface="배달의민족 한나체 Pro"/>
              </a:rPr>
              <a:t>어플</a:t>
            </a:r>
            <a:r>
              <a:rPr lang="en-US" altLang="ko-KR" b="1" dirty="0">
                <a:latin typeface="배달의민족 한나체 Pro"/>
              </a:rPr>
              <a:t>]</a:t>
            </a:r>
            <a:endParaRPr lang="ko-KR" altLang="en-US" b="1" dirty="0">
              <a:latin typeface="배달의민족 한나체 Pr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42281" y="6003815"/>
            <a:ext cx="297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[R Studio]</a:t>
            </a:r>
          </a:p>
          <a:p>
            <a:r>
              <a:rPr lang="ko-KR" altLang="en-US" b="1" dirty="0">
                <a:latin typeface="배달의민족 한나체 Pro"/>
              </a:rPr>
              <a:t>데이터 전처리</a:t>
            </a:r>
            <a:r>
              <a:rPr lang="en-US" altLang="ko-KR" b="1" dirty="0">
                <a:latin typeface="배달의민족 한나체 Pro"/>
              </a:rPr>
              <a:t>, </a:t>
            </a:r>
            <a:r>
              <a:rPr lang="ko-KR" altLang="en-US" b="1" dirty="0" err="1">
                <a:latin typeface="배달의민족 한나체 Pro"/>
              </a:rPr>
              <a:t>크롤링</a:t>
            </a:r>
            <a:endParaRPr lang="ko-KR" altLang="en-US" b="1" dirty="0">
              <a:latin typeface="배달의민족 한나체 Pro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43981" y="3547127"/>
            <a:ext cx="148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</a:t>
            </a:r>
            <a:r>
              <a:rPr lang="ko-KR" altLang="en-US" b="1" dirty="0" err="1">
                <a:latin typeface="배달의민족 한나체 Pro"/>
              </a:rPr>
              <a:t>깃허브</a:t>
            </a:r>
            <a:r>
              <a:rPr lang="en-US" altLang="ko-KR" b="1" dirty="0">
                <a:latin typeface="배달의민족 한나체 Pro"/>
              </a:rPr>
              <a:t>]</a:t>
            </a:r>
            <a:endParaRPr lang="ko-KR" altLang="en-US" b="1" dirty="0">
              <a:latin typeface="배달의민족 한나체 Pro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62" y="5142633"/>
            <a:ext cx="2892773" cy="121146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11" y="4719179"/>
            <a:ext cx="2868554" cy="12322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81" y="4719178"/>
            <a:ext cx="1409493" cy="144067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49" y="44324"/>
            <a:ext cx="2723857" cy="162715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92" y="1671479"/>
            <a:ext cx="1067822" cy="55101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97" y="2222490"/>
            <a:ext cx="2135558" cy="489059"/>
          </a:xfrm>
          <a:prstGeom prst="rect">
            <a:avLst/>
          </a:prstGeom>
        </p:spPr>
      </p:pic>
      <p:sp>
        <p:nvSpPr>
          <p:cNvPr id="39" name="오른쪽 화살표 38"/>
          <p:cNvSpPr/>
          <p:nvPr/>
        </p:nvSpPr>
        <p:spPr>
          <a:xfrm>
            <a:off x="4642335" y="5204014"/>
            <a:ext cx="676272" cy="394414"/>
          </a:xfrm>
          <a:prstGeom prst="rightArrow">
            <a:avLst>
              <a:gd name="adj1" fmla="val 31457"/>
              <a:gd name="adj2" fmla="val 77196"/>
            </a:avLst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481394" y="2903871"/>
            <a:ext cx="373986" cy="277047"/>
          </a:xfrm>
          <a:prstGeom prst="rightArrow">
            <a:avLst>
              <a:gd name="adj1" fmla="val 31457"/>
              <a:gd name="adj2" fmla="val 77196"/>
            </a:avLst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35307" y="3527638"/>
            <a:ext cx="148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</a:t>
            </a:r>
            <a:r>
              <a:rPr lang="ko-KR" altLang="en-US" b="1" dirty="0">
                <a:latin typeface="배달의민족 한나체 Pro"/>
              </a:rPr>
              <a:t>팀원들</a:t>
            </a:r>
            <a:r>
              <a:rPr lang="en-US" altLang="ko-KR" b="1" dirty="0">
                <a:latin typeface="배달의민족 한나체 Pro"/>
              </a:rPr>
              <a:t>]</a:t>
            </a:r>
            <a:endParaRPr lang="ko-KR" altLang="en-US" b="1" dirty="0">
              <a:latin typeface="배달의민족 한나체 Pro"/>
            </a:endParaRPr>
          </a:p>
        </p:txBody>
      </p:sp>
      <p:sp>
        <p:nvSpPr>
          <p:cNvPr id="42" name="위쪽/아래쪽 화살표 41"/>
          <p:cNvSpPr/>
          <p:nvPr/>
        </p:nvSpPr>
        <p:spPr>
          <a:xfrm>
            <a:off x="5961413" y="4230669"/>
            <a:ext cx="311878" cy="550698"/>
          </a:xfrm>
          <a:prstGeom prst="up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080098" y="6159855"/>
            <a:ext cx="2431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[SQLite Browser]</a:t>
            </a:r>
          </a:p>
          <a:p>
            <a:r>
              <a:rPr lang="ko-KR" altLang="en-US" b="1" dirty="0" err="1">
                <a:latin typeface="배달의민족 한나체 Pro"/>
              </a:rPr>
              <a:t>안드로이드</a:t>
            </a:r>
            <a:r>
              <a:rPr lang="ko-KR" altLang="en-US" b="1" dirty="0">
                <a:latin typeface="배달의민족 한나체 Pro"/>
              </a:rPr>
              <a:t> 내장 </a:t>
            </a:r>
            <a:r>
              <a:rPr lang="en-US" altLang="ko-KR" b="1" dirty="0">
                <a:latin typeface="배달의민족 한나체 Pro"/>
              </a:rPr>
              <a:t>DB</a:t>
            </a:r>
            <a:endParaRPr lang="ko-KR" altLang="en-US" b="1" dirty="0">
              <a:latin typeface="배달의민족 한나체 Pro"/>
            </a:endParaRPr>
          </a:p>
        </p:txBody>
      </p:sp>
      <p:sp>
        <p:nvSpPr>
          <p:cNvPr id="44" name="오른쪽 화살표 43"/>
          <p:cNvSpPr/>
          <p:nvPr/>
        </p:nvSpPr>
        <p:spPr>
          <a:xfrm rot="19600633">
            <a:off x="7085774" y="2016397"/>
            <a:ext cx="1115103" cy="394414"/>
          </a:xfrm>
          <a:prstGeom prst="rightArrow">
            <a:avLst>
              <a:gd name="adj1" fmla="val 31457"/>
              <a:gd name="adj2" fmla="val 7719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503927" y="308130"/>
            <a:ext cx="1489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[YOLO]</a:t>
            </a:r>
          </a:p>
          <a:p>
            <a:r>
              <a:rPr lang="en-US" altLang="ko-KR" b="1" dirty="0">
                <a:latin typeface="배달의민족 한나체 Pro"/>
              </a:rPr>
              <a:t>C++</a:t>
            </a:r>
          </a:p>
          <a:p>
            <a:r>
              <a:rPr lang="en-US" altLang="ko-KR" b="1" dirty="0">
                <a:latin typeface="배달의민족 한나체 Pro"/>
              </a:rPr>
              <a:t>Python</a:t>
            </a:r>
          </a:p>
          <a:p>
            <a:r>
              <a:rPr lang="en-US" altLang="ko-KR" b="1" dirty="0" err="1">
                <a:latin typeface="배달의민족 한나체 Pro"/>
              </a:rPr>
              <a:t>TensorFlow</a:t>
            </a:r>
            <a:endParaRPr lang="en-US" altLang="ko-KR" b="1" dirty="0">
              <a:latin typeface="배달의민족 한나체 Pro"/>
            </a:endParaRPr>
          </a:p>
          <a:p>
            <a:endParaRPr lang="ko-KR" altLang="en-US" b="1" dirty="0">
              <a:latin typeface="배달의민족 한나체 Pro"/>
            </a:endParaRPr>
          </a:p>
        </p:txBody>
      </p:sp>
      <p:sp>
        <p:nvSpPr>
          <p:cNvPr id="46" name="오른쪽 화살표 45"/>
          <p:cNvSpPr/>
          <p:nvPr/>
        </p:nvSpPr>
        <p:spPr>
          <a:xfrm rot="380801">
            <a:off x="7205259" y="3237225"/>
            <a:ext cx="1264667" cy="394414"/>
          </a:xfrm>
          <a:prstGeom prst="rightArrow">
            <a:avLst>
              <a:gd name="adj1" fmla="val 31457"/>
              <a:gd name="adj2" fmla="val 7719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위쪽/아래쪽 화살표 46"/>
          <p:cNvSpPr/>
          <p:nvPr/>
        </p:nvSpPr>
        <p:spPr>
          <a:xfrm rot="18434351">
            <a:off x="7488355" y="3923982"/>
            <a:ext cx="325512" cy="1449187"/>
          </a:xfrm>
          <a:prstGeom prst="up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640196" y="6385450"/>
            <a:ext cx="243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</a:t>
            </a:r>
            <a:r>
              <a:rPr lang="ko-KR" altLang="en-US" b="1" dirty="0" err="1">
                <a:latin typeface="배달의민족 한나체 Pro"/>
              </a:rPr>
              <a:t>안드로이드</a:t>
            </a:r>
            <a:r>
              <a:rPr lang="ko-KR" altLang="en-US" b="1" dirty="0">
                <a:latin typeface="배달의민족 한나체 Pro"/>
              </a:rPr>
              <a:t> </a:t>
            </a:r>
            <a:r>
              <a:rPr lang="ko-KR" altLang="en-US" b="1" dirty="0" err="1">
                <a:latin typeface="배달의민족 한나체 Pro"/>
              </a:rPr>
              <a:t>스투디오</a:t>
            </a:r>
            <a:r>
              <a:rPr lang="en-US" altLang="ko-KR" b="1" dirty="0">
                <a:latin typeface="배달의민족 한나체 Pro"/>
              </a:rPr>
              <a:t>]</a:t>
            </a:r>
            <a:endParaRPr lang="ko-KR" altLang="en-US" b="1" dirty="0">
              <a:latin typeface="배달의민족 한나체 Pro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229" y="737025"/>
            <a:ext cx="963274" cy="93374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814" y="1671479"/>
            <a:ext cx="1615893" cy="55101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80" y="3194052"/>
            <a:ext cx="1197517" cy="122016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28045" y="4298695"/>
            <a:ext cx="1160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</a:t>
            </a:r>
            <a:r>
              <a:rPr lang="ko-KR" altLang="en-US" b="1" dirty="0">
                <a:latin typeface="배달의민족 한나체 Pro"/>
              </a:rPr>
              <a:t>기상청 </a:t>
            </a:r>
            <a:endParaRPr lang="en-US" altLang="ko-KR" b="1" dirty="0">
              <a:latin typeface="배달의민족 한나체 Pro"/>
            </a:endParaRPr>
          </a:p>
          <a:p>
            <a:r>
              <a:rPr lang="ko-KR" altLang="en-US" b="1" dirty="0">
                <a:latin typeface="배달의민족 한나체 Pro"/>
              </a:rPr>
              <a:t>날씨</a:t>
            </a:r>
            <a:r>
              <a:rPr lang="en-US" altLang="ko-KR" b="1" dirty="0">
                <a:latin typeface="배달의민족 한나체 Pro"/>
              </a:rPr>
              <a:t>API]</a:t>
            </a:r>
            <a:endParaRPr lang="ko-KR" altLang="en-US" b="1" dirty="0">
              <a:latin typeface="배달의민족 한나체 Pro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52288" y="2764771"/>
            <a:ext cx="1044992" cy="103936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293914" y="2886855"/>
            <a:ext cx="149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</a:t>
            </a:r>
            <a:r>
              <a:rPr lang="ko-KR" altLang="en-US" b="1" dirty="0" err="1">
                <a:latin typeface="배달의민족 한나체 Pro"/>
              </a:rPr>
              <a:t>구글</a:t>
            </a:r>
            <a:r>
              <a:rPr lang="ko-KR" altLang="en-US" b="1" dirty="0">
                <a:latin typeface="배달의민족 한나체 Pro"/>
              </a:rPr>
              <a:t> 지도</a:t>
            </a:r>
            <a:r>
              <a:rPr lang="en-US" altLang="ko-KR" b="1" dirty="0">
                <a:latin typeface="배달의민족 한나체 Pro"/>
              </a:rPr>
              <a:t>]</a:t>
            </a:r>
            <a:endParaRPr lang="ko-KR" altLang="en-US" b="1" dirty="0">
              <a:latin typeface="배달의민족 한나체 Pro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23" y="3736392"/>
            <a:ext cx="1263154" cy="97476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775815" y="4591090"/>
            <a:ext cx="182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Pro"/>
              </a:rPr>
              <a:t>[</a:t>
            </a:r>
            <a:r>
              <a:rPr lang="ko-KR" altLang="en-US" b="1" dirty="0" err="1">
                <a:latin typeface="배달의민족 한나체 Pro"/>
              </a:rPr>
              <a:t>구글</a:t>
            </a:r>
            <a:r>
              <a:rPr lang="ko-KR" altLang="en-US" b="1" dirty="0">
                <a:latin typeface="배달의민족 한나체 Pro"/>
              </a:rPr>
              <a:t> </a:t>
            </a:r>
            <a:r>
              <a:rPr lang="ko-KR" altLang="en-US" b="1" dirty="0" err="1">
                <a:latin typeface="배달의민족 한나체 Pro"/>
              </a:rPr>
              <a:t>플레이스</a:t>
            </a:r>
            <a:r>
              <a:rPr lang="en-US" altLang="ko-KR" b="1" dirty="0">
                <a:latin typeface="배달의민족 한나체 Pro"/>
              </a:rPr>
              <a:t>]</a:t>
            </a:r>
            <a:endParaRPr lang="ko-KR" altLang="en-US" b="1" dirty="0">
              <a:latin typeface="배달의민족 한나체 Pro"/>
            </a:endParaRPr>
          </a:p>
        </p:txBody>
      </p:sp>
    </p:spTree>
    <p:extLst>
      <p:ext uri="{BB962C8B-B14F-4D97-AF65-F5344CB8AC3E}">
        <p14:creationId xmlns:p14="http://schemas.microsoft.com/office/powerpoint/2010/main" val="20155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4E9938F-6C47-46E7-AFD0-A17E17299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231342" y="132647"/>
            <a:ext cx="1170770" cy="11707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1285060"/>
            <a:ext cx="4732729" cy="876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56" y="1020942"/>
            <a:ext cx="6745000" cy="11404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241" y="2064254"/>
            <a:ext cx="1929974" cy="39387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402112" y="287145"/>
            <a:ext cx="6827488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en-US" altLang="ko-KR" sz="5000" b="1" kern="0" dirty="0">
                <a:solidFill>
                  <a:srgbClr val="FFDC47"/>
                </a:solidFill>
              </a:rPr>
              <a:t>Yolo Layer </a:t>
            </a:r>
            <a:r>
              <a:rPr lang="ko-KR" altLang="en-US" sz="5000" b="1" kern="0" dirty="0">
                <a:solidFill>
                  <a:srgbClr val="FFDC47"/>
                </a:solidFill>
              </a:rPr>
              <a:t>설계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42" y="3062053"/>
            <a:ext cx="9842428" cy="20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9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4E9938F-6C47-46E7-AFD0-A17E17299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1342" y="132647"/>
            <a:ext cx="1170770" cy="11707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402112" y="232874"/>
            <a:ext cx="6827488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en-US" altLang="ko-KR" sz="5000" b="1" kern="0" dirty="0">
                <a:solidFill>
                  <a:srgbClr val="FFDC47"/>
                </a:solidFill>
              </a:rPr>
              <a:t>Yolo </a:t>
            </a:r>
            <a:r>
              <a:rPr lang="ko-KR" altLang="en-US" sz="5000" b="1" kern="0" dirty="0" err="1">
                <a:solidFill>
                  <a:srgbClr val="FFDC47"/>
                </a:solidFill>
              </a:rPr>
              <a:t>레이블링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2" y="1194875"/>
            <a:ext cx="11379232" cy="56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4E9938F-6C47-46E7-AFD0-A17E17299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231342" y="132647"/>
            <a:ext cx="1170770" cy="1170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28" y="977083"/>
            <a:ext cx="6045212" cy="52970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2826"/>
            <a:ext cx="3681785" cy="2205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82" y="2522826"/>
            <a:ext cx="4370118" cy="24388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259608" y="48986"/>
            <a:ext cx="6827488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en-US" altLang="ko-KR" sz="5000" b="1" kern="0" dirty="0">
                <a:solidFill>
                  <a:srgbClr val="FFDC47"/>
                </a:solidFill>
              </a:rPr>
              <a:t>Yolo Learning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3833862" y="3213821"/>
            <a:ext cx="416615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FFDC47"/>
                </a:solidFill>
              </a:rPr>
              <a:t>Image augmentation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299" y="4077596"/>
            <a:ext cx="1000013" cy="9279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406" y="4265708"/>
            <a:ext cx="603797" cy="5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58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289753" y="132647"/>
            <a:ext cx="6827488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ko-KR" altLang="en-US" sz="5000" b="1" kern="0" dirty="0">
                <a:solidFill>
                  <a:srgbClr val="FFDC47"/>
                </a:solidFill>
              </a:rPr>
              <a:t>데이터 </a:t>
            </a:r>
            <a:r>
              <a:rPr lang="ko-KR" altLang="en-US" sz="5000" b="1" kern="0" dirty="0" err="1">
                <a:solidFill>
                  <a:srgbClr val="FFDC47"/>
                </a:solidFill>
              </a:rPr>
              <a:t>전처리</a:t>
            </a:r>
            <a:r>
              <a:rPr lang="en-US" altLang="ko-KR" sz="5000" b="1" kern="0" dirty="0">
                <a:solidFill>
                  <a:srgbClr val="FFDC47"/>
                </a:solidFill>
              </a:rPr>
              <a:t>, </a:t>
            </a:r>
            <a:r>
              <a:rPr lang="ko-KR" altLang="en-US" sz="5000" b="1" kern="0" dirty="0" err="1">
                <a:solidFill>
                  <a:srgbClr val="FFDC47"/>
                </a:solidFill>
              </a:rPr>
              <a:t>크롤링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5CA9F97-9DD9-4098-8B49-F5D9F2E0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54" y="1672625"/>
            <a:ext cx="5558777" cy="45016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6B50E0-F5B6-4E41-B609-B7A8C0A4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9" y="1672625"/>
            <a:ext cx="5469110" cy="45016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B5CB8F-34B3-46E6-B338-720D76859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231342" y="132647"/>
            <a:ext cx="1170770" cy="11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1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289753" y="132647"/>
            <a:ext cx="6827488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ko-KR" altLang="en-US" sz="5000" b="1" kern="0" dirty="0">
                <a:solidFill>
                  <a:srgbClr val="FFDC47"/>
                </a:solidFill>
              </a:rPr>
              <a:t>데이터 </a:t>
            </a:r>
            <a:r>
              <a:rPr lang="ko-KR" altLang="en-US" sz="5000" b="1" kern="0" dirty="0" err="1">
                <a:solidFill>
                  <a:srgbClr val="FFDC47"/>
                </a:solidFill>
              </a:rPr>
              <a:t>전처리</a:t>
            </a:r>
            <a:r>
              <a:rPr lang="en-US" altLang="ko-KR" sz="5000" b="1" kern="0" dirty="0">
                <a:solidFill>
                  <a:srgbClr val="FFDC47"/>
                </a:solidFill>
              </a:rPr>
              <a:t>, </a:t>
            </a:r>
            <a:r>
              <a:rPr lang="ko-KR" altLang="en-US" sz="5000" b="1" kern="0" dirty="0" err="1">
                <a:solidFill>
                  <a:srgbClr val="FFDC47"/>
                </a:solidFill>
              </a:rPr>
              <a:t>크롤링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6A75D6-C9D1-48C0-9C98-5F3171657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18" y="1568712"/>
            <a:ext cx="5183316" cy="50051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5C7AF1-B3FE-437A-B240-6585C34A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6" y="1568712"/>
            <a:ext cx="5544234" cy="50051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EDD4CE-92A9-4381-9A67-F50556D954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31342" y="132647"/>
            <a:ext cx="1170770" cy="11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289753" y="132647"/>
            <a:ext cx="6827488" cy="163121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ko-KR" altLang="en-US" sz="5000" b="1" kern="0" dirty="0">
                <a:solidFill>
                  <a:srgbClr val="FFDC47"/>
                </a:solidFill>
              </a:rPr>
              <a:t>날씨 </a:t>
            </a:r>
            <a:r>
              <a:rPr lang="en-US" altLang="ko-KR" sz="5000" b="1" kern="0" dirty="0">
                <a:solidFill>
                  <a:srgbClr val="FFDC47"/>
                </a:solidFill>
              </a:rPr>
              <a:t>API PARSER, </a:t>
            </a:r>
            <a:r>
              <a:rPr lang="ko-KR" altLang="en-US" sz="5000" b="1" kern="0" dirty="0">
                <a:solidFill>
                  <a:srgbClr val="FFDC47"/>
                </a:solidFill>
              </a:rPr>
              <a:t>데이터 가공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DD4CE-92A9-4381-9A67-F50556D95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31342" y="132647"/>
            <a:ext cx="1170770" cy="117077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B07BDF5-2307-412E-9C34-EFF1B28F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7" y="1896510"/>
            <a:ext cx="5544234" cy="467733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334416E-D5DA-4911-B54D-3B15E0DEC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55" y="1896509"/>
            <a:ext cx="5193578" cy="46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7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BAA6C4-5882-481E-AAD4-0A33086BF190}"/>
              </a:ext>
            </a:extLst>
          </p:cNvPr>
          <p:cNvSpPr/>
          <p:nvPr/>
        </p:nvSpPr>
        <p:spPr>
          <a:xfrm>
            <a:off x="5833916" y="2456169"/>
            <a:ext cx="381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http://m.khoa.go.kr/seaForecast.do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F1AC37-31C0-410B-A50F-A328B4A4D035}"/>
              </a:ext>
            </a:extLst>
          </p:cNvPr>
          <p:cNvSpPr/>
          <p:nvPr/>
        </p:nvSpPr>
        <p:spPr>
          <a:xfrm>
            <a:off x="6007750" y="3159860"/>
            <a:ext cx="406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http://www.khoa.go.kr/komc/main.do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B5F05-89B6-441E-B6B9-645A24AB91FD}"/>
              </a:ext>
            </a:extLst>
          </p:cNvPr>
          <p:cNvSpPr/>
          <p:nvPr/>
        </p:nvSpPr>
        <p:spPr>
          <a:xfrm>
            <a:off x="5216761" y="3898636"/>
            <a:ext cx="6974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http://www.nifs.go.kr/frcenter/species/?_p=species_search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2936D-1930-4909-9D6D-3520E678C310}"/>
              </a:ext>
            </a:extLst>
          </p:cNvPr>
          <p:cNvSpPr/>
          <p:nvPr/>
        </p:nvSpPr>
        <p:spPr>
          <a:xfrm>
            <a:off x="5216761" y="44882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5"/>
              </a:rPr>
              <a:t>http://www.me.go.kr/home/web/policy_data/read.do?menuId=10263&amp;seq=7389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2E4F4D-7044-4EF6-A466-4CB9B53D1B12}"/>
              </a:ext>
            </a:extLst>
          </p:cNvPr>
          <p:cNvSpPr/>
          <p:nvPr/>
        </p:nvSpPr>
        <p:spPr>
          <a:xfrm>
            <a:off x="1402112" y="287145"/>
            <a:ext cx="3621150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ko-KR" altLang="en-US" sz="5000" b="1" kern="0" dirty="0">
                <a:solidFill>
                  <a:srgbClr val="FFDC47"/>
                </a:solidFill>
              </a:rPr>
              <a:t>참고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CD76EF-3DEB-4ABC-A58A-394E070D458E}"/>
              </a:ext>
            </a:extLst>
          </p:cNvPr>
          <p:cNvSpPr/>
          <p:nvPr/>
        </p:nvSpPr>
        <p:spPr>
          <a:xfrm>
            <a:off x="1384401" y="1484725"/>
            <a:ext cx="436187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</a:t>
            </a:r>
            <a:r>
              <a:rPr lang="en-US" altLang="ko-KR" sz="3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3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9A2F2B-69FE-44ED-AFB5-81C64F0943E2}"/>
              </a:ext>
            </a:extLst>
          </p:cNvPr>
          <p:cNvSpPr/>
          <p:nvPr/>
        </p:nvSpPr>
        <p:spPr>
          <a:xfrm>
            <a:off x="1384401" y="2379976"/>
            <a:ext cx="40699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국립해양조사원</a:t>
            </a:r>
            <a:r>
              <a:rPr lang="ko-KR" altLang="en-US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해양예보지수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107E9B-FA4E-46F6-A82C-59AF58488874}"/>
              </a:ext>
            </a:extLst>
          </p:cNvPr>
          <p:cNvSpPr/>
          <p:nvPr/>
        </p:nvSpPr>
        <p:spPr>
          <a:xfrm>
            <a:off x="1401421" y="3053936"/>
            <a:ext cx="43448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국립해양조사원 </a:t>
            </a:r>
            <a:r>
              <a:rPr lang="en-US" altLang="ko-KR" sz="20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낚시포인트 정보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9DC80D-8680-4CF9-8B03-BD4BEFF5BF33}"/>
              </a:ext>
            </a:extLst>
          </p:cNvPr>
          <p:cNvSpPr/>
          <p:nvPr/>
        </p:nvSpPr>
        <p:spPr>
          <a:xfrm>
            <a:off x="1401421" y="3830112"/>
            <a:ext cx="38153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국립수산과학원 </a:t>
            </a:r>
            <a:r>
              <a:rPr lang="en-US" altLang="ko-KR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어종 정보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76D019-704D-4C43-9EE2-DF5E7465FA17}"/>
              </a:ext>
            </a:extLst>
          </p:cNvPr>
          <p:cNvSpPr/>
          <p:nvPr/>
        </p:nvSpPr>
        <p:spPr>
          <a:xfrm>
            <a:off x="1401421" y="4531432"/>
            <a:ext cx="381534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환경부 </a:t>
            </a:r>
            <a:r>
              <a:rPr lang="en-US" altLang="ko-KR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낚시 금지구역 현황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0CBA71-41E5-4953-B0E9-0EE827E4D8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231342" y="132647"/>
            <a:ext cx="1170770" cy="11707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76D019-704D-4C43-9EE2-DF5E7465FA17}"/>
              </a:ext>
            </a:extLst>
          </p:cNvPr>
          <p:cNvSpPr/>
          <p:nvPr/>
        </p:nvSpPr>
        <p:spPr>
          <a:xfrm>
            <a:off x="1384401" y="5313224"/>
            <a:ext cx="38153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 포털 </a:t>
            </a:r>
            <a:r>
              <a:rPr lang="en-US" altLang="ko-KR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</a:t>
            </a:r>
            <a:r>
              <a:rPr lang="en-US" altLang="ko-KR" sz="2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A2936D-1930-4909-9D6D-3520E678C310}"/>
              </a:ext>
            </a:extLst>
          </p:cNvPr>
          <p:cNvSpPr/>
          <p:nvPr/>
        </p:nvSpPr>
        <p:spPr>
          <a:xfrm>
            <a:off x="5216761" y="53718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7"/>
              </a:rPr>
              <a:t>http://data.go.kr/data/15057682/openapi.do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63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890670" y="72571"/>
            <a:ext cx="55276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en-US" altLang="ko-KR" sz="4000" b="1" kern="0" dirty="0">
                <a:solidFill>
                  <a:srgbClr val="FFDC47"/>
                </a:solidFill>
              </a:rPr>
              <a:t>Table of</a:t>
            </a:r>
            <a:r>
              <a:rPr lang="en-US" altLang="ko-KR" sz="4000" b="1" kern="0" dirty="0">
                <a:solidFill>
                  <a:prstClr val="white"/>
                </a:solidFill>
              </a:rPr>
              <a:t> CONTENTS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F1D489-8BD8-426B-A194-BC9767D76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6" y="1908633"/>
            <a:ext cx="3938858" cy="393885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3FF1C7-DCF7-4C7A-9D2D-1791AB440394}"/>
              </a:ext>
            </a:extLst>
          </p:cNvPr>
          <p:cNvSpPr/>
          <p:nvPr/>
        </p:nvSpPr>
        <p:spPr>
          <a:xfrm>
            <a:off x="5656095" y="1365066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주제</a:t>
            </a:r>
            <a:r>
              <a:rPr lang="ko-KR" altLang="en-US" sz="4000" dirty="0">
                <a:solidFill>
                  <a:prstClr val="white">
                    <a:lumMod val="50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02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890670" y="72571"/>
            <a:ext cx="55276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DC4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Table of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CONTENTS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F1D489-8BD8-426B-A194-BC9767D76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083486" y="1908633"/>
            <a:ext cx="3938858" cy="393885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3FF1C7-DCF7-4C7A-9D2D-1791AB440394}"/>
              </a:ext>
            </a:extLst>
          </p:cNvPr>
          <p:cNvSpPr/>
          <p:nvPr/>
        </p:nvSpPr>
        <p:spPr>
          <a:xfrm>
            <a:off x="5656095" y="1365066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프로젝트 주제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9BAB78-5FA8-4915-8259-F7D563F3ECB4}"/>
              </a:ext>
            </a:extLst>
          </p:cNvPr>
          <p:cNvSpPr/>
          <p:nvPr/>
        </p:nvSpPr>
        <p:spPr>
          <a:xfrm>
            <a:off x="6698371" y="2667710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분담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38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890670" y="72571"/>
            <a:ext cx="55276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DC4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Table of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CONTENTS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F1D489-8BD8-426B-A194-BC9767D76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2083486" y="1908633"/>
            <a:ext cx="3938858" cy="393885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3FF1C7-DCF7-4C7A-9D2D-1791AB440394}"/>
              </a:ext>
            </a:extLst>
          </p:cNvPr>
          <p:cNvSpPr/>
          <p:nvPr/>
        </p:nvSpPr>
        <p:spPr>
          <a:xfrm>
            <a:off x="5656095" y="1365066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프로젝트 주제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130F94-E8C1-4C83-9B28-FE3EFA43647A}"/>
              </a:ext>
            </a:extLst>
          </p:cNvPr>
          <p:cNvSpPr/>
          <p:nvPr/>
        </p:nvSpPr>
        <p:spPr>
          <a:xfrm>
            <a:off x="6698371" y="4058578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9BAB78-5FA8-4915-8259-F7D563F3ECB4}"/>
              </a:ext>
            </a:extLst>
          </p:cNvPr>
          <p:cNvSpPr/>
          <p:nvPr/>
        </p:nvSpPr>
        <p:spPr>
          <a:xfrm>
            <a:off x="6698371" y="2667710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역할 분담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02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890670" y="72571"/>
            <a:ext cx="55276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DC4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Table of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CONTENTS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F1D489-8BD8-426B-A194-BC9767D76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083486" y="1908633"/>
            <a:ext cx="3938858" cy="393885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3FF1C7-DCF7-4C7A-9D2D-1791AB440394}"/>
              </a:ext>
            </a:extLst>
          </p:cNvPr>
          <p:cNvSpPr/>
          <p:nvPr/>
        </p:nvSpPr>
        <p:spPr>
          <a:xfrm>
            <a:off x="5656095" y="1365066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프로젝트 주제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130F94-E8C1-4C83-9B28-FE3EFA43647A}"/>
              </a:ext>
            </a:extLst>
          </p:cNvPr>
          <p:cNvSpPr/>
          <p:nvPr/>
        </p:nvSpPr>
        <p:spPr>
          <a:xfrm>
            <a:off x="6698371" y="4058578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9BAB78-5FA8-4915-8259-F7D563F3ECB4}"/>
              </a:ext>
            </a:extLst>
          </p:cNvPr>
          <p:cNvSpPr/>
          <p:nvPr/>
        </p:nvSpPr>
        <p:spPr>
          <a:xfrm>
            <a:off x="6698371" y="2667710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역할 분담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D3D594-E52E-4343-A40D-5C288C5A994B}"/>
              </a:ext>
            </a:extLst>
          </p:cNvPr>
          <p:cNvSpPr/>
          <p:nvPr/>
        </p:nvSpPr>
        <p:spPr>
          <a:xfrm>
            <a:off x="5656095" y="5170202"/>
            <a:ext cx="339011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데이터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72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4E9938F-6C47-46E7-AFD0-A17E17299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2" y="132647"/>
            <a:ext cx="1170770" cy="117077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A730BB-B0C2-45F2-8A1A-05624A528D95}"/>
              </a:ext>
            </a:extLst>
          </p:cNvPr>
          <p:cNvSpPr/>
          <p:nvPr/>
        </p:nvSpPr>
        <p:spPr>
          <a:xfrm>
            <a:off x="5845339" y="1922307"/>
            <a:ext cx="4778586" cy="165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낚시가 처음인데 어디로 가야 할까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잡은 물고기 이름이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뭐지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낚시 초보를 위한 앱 출시 </a:t>
            </a:r>
            <a:r>
              <a:rPr lang="en-US" altLang="ko-KR" sz="3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pic>
        <p:nvPicPr>
          <p:cNvPr id="8" name="그림 7" descr="그래피티이(가) 표시된 사진&#10;&#10;자동 생성된 설명">
            <a:extLst>
              <a:ext uri="{FF2B5EF4-FFF2-40B4-BE49-F238E27FC236}">
                <a16:creationId xmlns:a16="http://schemas.microsoft.com/office/drawing/2014/main" id="{8E15AF0F-56A6-47EB-89E9-0F92E361A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906" y="2311536"/>
            <a:ext cx="3250794" cy="32507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C09BDD-3B62-4982-BBE5-0061CF0DE1A5}"/>
              </a:ext>
            </a:extLst>
          </p:cNvPr>
          <p:cNvSpPr/>
          <p:nvPr/>
        </p:nvSpPr>
        <p:spPr>
          <a:xfrm>
            <a:off x="6389395" y="3530600"/>
            <a:ext cx="368041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0" b="1" dirty="0" err="1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낚</a:t>
            </a:r>
            <a:r>
              <a:rPr lang="ko-KR" altLang="en-US" sz="80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린 이</a:t>
            </a:r>
            <a:endParaRPr lang="en-US" altLang="ko-KR" sz="8000" b="1" dirty="0">
              <a:solidFill>
                <a:srgbClr val="FF66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402112" y="287145"/>
            <a:ext cx="6827488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ko-KR" altLang="en-US" sz="5000" b="1" kern="0" dirty="0">
                <a:solidFill>
                  <a:srgbClr val="FFDC47"/>
                </a:solidFill>
              </a:rPr>
              <a:t>프로젝트 주제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7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402112" y="287145"/>
            <a:ext cx="6827488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ko-KR" altLang="en-US" sz="5000" b="1" kern="0" dirty="0">
                <a:solidFill>
                  <a:srgbClr val="FFDC47"/>
                </a:solidFill>
              </a:rPr>
              <a:t>역할 분담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5999" y="3376813"/>
            <a:ext cx="4458877" cy="993224"/>
          </a:xfrm>
          <a:prstGeom prst="rect">
            <a:avLst/>
          </a:prstGeom>
          <a:solidFill>
            <a:srgbClr val="FEE6CE"/>
          </a:solidFill>
          <a:ln w="5715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인선</a:t>
            </a:r>
            <a:endParaRPr lang="en-US" altLang="ko-KR" sz="25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96000" y="1907153"/>
            <a:ext cx="4458877" cy="993224"/>
          </a:xfrm>
          <a:prstGeom prst="rect">
            <a:avLst/>
          </a:prstGeom>
          <a:solidFill>
            <a:srgbClr val="FEE6CE"/>
          </a:solidFill>
          <a:ln w="5715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재민</a:t>
            </a:r>
            <a:r>
              <a:rPr lang="en-US" altLang="ko-KR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현정</a:t>
            </a:r>
            <a:endParaRPr lang="en-US" altLang="ko-KR" sz="25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95999" y="4761601"/>
            <a:ext cx="4458877" cy="993224"/>
          </a:xfrm>
          <a:prstGeom prst="rect">
            <a:avLst/>
          </a:prstGeom>
          <a:solidFill>
            <a:srgbClr val="FEE6CE"/>
          </a:solidFill>
          <a:ln w="5715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준우</a:t>
            </a:r>
            <a:endParaRPr lang="en-US" altLang="ko-KR" sz="25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FEB4AD-820B-446A-BDCB-7C008BCA2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31342" y="132647"/>
            <a:ext cx="1170770" cy="117077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12EA73-E8CF-42C8-9B0E-2FB072D449D6}"/>
              </a:ext>
            </a:extLst>
          </p:cNvPr>
          <p:cNvGrpSpPr/>
          <p:nvPr/>
        </p:nvGrpSpPr>
        <p:grpSpPr>
          <a:xfrm>
            <a:off x="1461188" y="1339307"/>
            <a:ext cx="3058580" cy="5276260"/>
            <a:chOff x="1028707" y="1804828"/>
            <a:chExt cx="1986387" cy="2836912"/>
          </a:xfrm>
        </p:grpSpPr>
        <p:sp>
          <p:nvSpPr>
            <p:cNvPr id="30" name="모서리가 둥근 직사각형 5">
              <a:extLst>
                <a:ext uri="{FF2B5EF4-FFF2-40B4-BE49-F238E27FC236}">
                  <a16:creationId xmlns:a16="http://schemas.microsoft.com/office/drawing/2014/main" id="{B718889B-ACF5-45F6-9FF3-69E750D8636E}"/>
                </a:ext>
              </a:extLst>
            </p:cNvPr>
            <p:cNvSpPr/>
            <p:nvPr/>
          </p:nvSpPr>
          <p:spPr>
            <a:xfrm>
              <a:off x="1028707" y="1804828"/>
              <a:ext cx="1986387" cy="2836912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3CB54F8-C691-49E1-A875-C0D258650111}"/>
                </a:ext>
              </a:extLst>
            </p:cNvPr>
            <p:cNvSpPr/>
            <p:nvPr/>
          </p:nvSpPr>
          <p:spPr>
            <a:xfrm>
              <a:off x="1293483" y="1993545"/>
              <a:ext cx="141313" cy="14131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11">
              <a:extLst>
                <a:ext uri="{FF2B5EF4-FFF2-40B4-BE49-F238E27FC236}">
                  <a16:creationId xmlns:a16="http://schemas.microsoft.com/office/drawing/2014/main" id="{B23611B3-9202-427D-8EB5-4FEEB39FE058}"/>
                </a:ext>
              </a:extLst>
            </p:cNvPr>
            <p:cNvSpPr/>
            <p:nvPr/>
          </p:nvSpPr>
          <p:spPr>
            <a:xfrm>
              <a:off x="1594870" y="2011532"/>
              <a:ext cx="992329" cy="9861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918CFBB-F0E4-4178-8B8F-F1483A98F875}"/>
                </a:ext>
              </a:extLst>
            </p:cNvPr>
            <p:cNvSpPr/>
            <p:nvPr/>
          </p:nvSpPr>
          <p:spPr>
            <a:xfrm>
              <a:off x="1111012" y="2317187"/>
              <a:ext cx="1849358" cy="2087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C1690437-2106-48BB-86DC-B962E6C6A55F}"/>
                </a:ext>
              </a:extLst>
            </p:cNvPr>
            <p:cNvSpPr/>
            <p:nvPr/>
          </p:nvSpPr>
          <p:spPr>
            <a:xfrm>
              <a:off x="1755110" y="4471630"/>
              <a:ext cx="584911" cy="13068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702B169-9C67-4FE3-9293-12EB8F27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762" y="2339431"/>
              <a:ext cx="1825608" cy="565738"/>
            </a:xfrm>
            <a:prstGeom prst="rect">
              <a:avLst/>
            </a:prstGeom>
          </p:spPr>
        </p:pic>
        <p:pic>
          <p:nvPicPr>
            <p:cNvPr id="36" name="그림 35" descr="그래피티이(가) 표시된 사진&#10;&#10;자동 생성된 설명">
              <a:extLst>
                <a:ext uri="{FF2B5EF4-FFF2-40B4-BE49-F238E27FC236}">
                  <a16:creationId xmlns:a16="http://schemas.microsoft.com/office/drawing/2014/main" id="{A6D374D9-2A1C-4F2E-A4A3-385B2F032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760" y="3006571"/>
              <a:ext cx="708279" cy="708279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0F1E0222-99CF-4FC4-BBB5-CD98B7AA1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20" y="2025270"/>
            <a:ext cx="2847586" cy="420058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F4CB142-E2F3-4277-AADC-982F5816A96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238822" y="2403765"/>
            <a:ext cx="1857178" cy="5814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F238F03-ECF4-4FAD-ADAA-9A8561C82205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238822" y="3873425"/>
            <a:ext cx="1857177" cy="795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D1FB66-F76F-420A-84FF-B64CE0AAF244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123765" y="5258213"/>
            <a:ext cx="1972234" cy="3992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6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09400" y="1374549"/>
            <a:ext cx="3058580" cy="5276260"/>
            <a:chOff x="1028707" y="1804828"/>
            <a:chExt cx="1986387" cy="283691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028707" y="1804828"/>
              <a:ext cx="1986387" cy="2836912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1293483" y="1993545"/>
              <a:ext cx="141313" cy="14131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594870" y="2011532"/>
              <a:ext cx="992329" cy="9861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11012" y="2317187"/>
              <a:ext cx="1849358" cy="2087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755110" y="4471630"/>
              <a:ext cx="584911" cy="13068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762" y="2339431"/>
              <a:ext cx="1825608" cy="565738"/>
            </a:xfrm>
            <a:prstGeom prst="rect">
              <a:avLst/>
            </a:prstGeom>
          </p:spPr>
        </p:pic>
        <p:pic>
          <p:nvPicPr>
            <p:cNvPr id="22" name="그림 21" descr="그래피티이(가) 표시된 사진&#10;&#10;자동 생성된 설명">
              <a:extLst>
                <a:ext uri="{FF2B5EF4-FFF2-40B4-BE49-F238E27FC236}">
                  <a16:creationId xmlns:a16="http://schemas.microsoft.com/office/drawing/2014/main" id="{8E15AF0F-56A6-47EB-89E9-0F92E361A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760" y="3006571"/>
              <a:ext cx="708279" cy="708279"/>
            </a:xfrm>
            <a:prstGeom prst="rect">
              <a:avLst/>
            </a:prstGeom>
          </p:spPr>
        </p:pic>
      </p:grpSp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1A3E8A-AF14-4C97-A789-D5B659BFC251}"/>
              </a:ext>
            </a:extLst>
          </p:cNvPr>
          <p:cNvSpPr/>
          <p:nvPr/>
        </p:nvSpPr>
        <p:spPr>
          <a:xfrm>
            <a:off x="1402112" y="287145"/>
            <a:ext cx="3621150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ko-KR" altLang="en-US" sz="5000" b="1" kern="0" dirty="0">
                <a:solidFill>
                  <a:srgbClr val="FFDC47"/>
                </a:solidFill>
              </a:rPr>
              <a:t>기능 소개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34087" y="887606"/>
            <a:ext cx="2456128" cy="2678765"/>
          </a:xfrm>
          <a:prstGeom prst="rect">
            <a:avLst/>
          </a:prstGeom>
          <a:solidFill>
            <a:srgbClr val="FEE6CE"/>
          </a:solidFill>
          <a:ln w="5715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지도</a:t>
            </a:r>
            <a:r>
              <a:rPr lang="en-US" altLang="ko-KR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]</a:t>
            </a: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유형별 낚시지역</a:t>
            </a:r>
            <a:endParaRPr lang="en-US" altLang="ko-KR" sz="20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지역별 낚시포인트</a:t>
            </a:r>
            <a:endParaRPr lang="en-US" altLang="ko-KR" sz="20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검색</a:t>
            </a:r>
            <a:endParaRPr lang="en-US" altLang="ko-KR" sz="20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날씨</a:t>
            </a:r>
            <a:endParaRPr lang="en-US" altLang="ko-KR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어종 상세 정보</a:t>
            </a:r>
            <a:endParaRPr lang="en-US" altLang="ko-KR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포인트 상세 정보</a:t>
            </a:r>
            <a:endParaRPr lang="en-US" altLang="ko-KR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15152" y="3863138"/>
            <a:ext cx="2456128" cy="2678765"/>
          </a:xfrm>
          <a:prstGeom prst="rect">
            <a:avLst/>
          </a:prstGeom>
          <a:solidFill>
            <a:srgbClr val="FEE6CE"/>
          </a:solidFill>
          <a:ln w="5715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낚시 정보제공</a:t>
            </a:r>
            <a:r>
              <a:rPr lang="en-US" altLang="ko-KR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]</a:t>
            </a: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25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계절별 금어기</a:t>
            </a:r>
            <a:endParaRPr lang="en-US" altLang="ko-KR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낚시 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TIP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96217" y="887606"/>
            <a:ext cx="2456128" cy="2678765"/>
          </a:xfrm>
          <a:prstGeom prst="rect">
            <a:avLst/>
          </a:prstGeom>
          <a:solidFill>
            <a:srgbClr val="FEE6CE"/>
          </a:solidFill>
          <a:ln w="57150" cap="sq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[YOLO]</a:t>
            </a:r>
          </a:p>
          <a:p>
            <a:pPr algn="ctr"/>
            <a:endParaRPr lang="en-US" altLang="ko-KR" sz="25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2500" dirty="0" err="1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PhotoSearch</a:t>
            </a:r>
            <a:endParaRPr lang="en-US" altLang="ko-KR" sz="25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사진으로 물고기</a:t>
            </a:r>
            <a:endParaRPr lang="en-US" altLang="ko-KR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정보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파악하기</a:t>
            </a:r>
            <a:endParaRPr lang="en-US" altLang="ko-KR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</p:txBody>
      </p:sp>
      <p:cxnSp>
        <p:nvCxnSpPr>
          <p:cNvPr id="41" name="직선 연결선 40"/>
          <p:cNvCxnSpPr>
            <a:cxnSpLocks/>
            <a:stCxn id="40" idx="1"/>
            <a:endCxn id="23" idx="3"/>
          </p:cNvCxnSpPr>
          <p:nvPr/>
        </p:nvCxnSpPr>
        <p:spPr>
          <a:xfrm flipH="1">
            <a:off x="7790215" y="2226989"/>
            <a:ext cx="9060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cxnSpLocks/>
            <a:stCxn id="39" idx="0"/>
            <a:endCxn id="40" idx="2"/>
          </p:cNvCxnSpPr>
          <p:nvPr/>
        </p:nvCxnSpPr>
        <p:spPr>
          <a:xfrm flipV="1">
            <a:off x="8243216" y="3566371"/>
            <a:ext cx="1681065" cy="2967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cxnSpLocks/>
            <a:stCxn id="39" idx="0"/>
            <a:endCxn id="23" idx="2"/>
          </p:cNvCxnSpPr>
          <p:nvPr/>
        </p:nvCxnSpPr>
        <p:spPr>
          <a:xfrm flipH="1" flipV="1">
            <a:off x="6562151" y="3566371"/>
            <a:ext cx="1681065" cy="2967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2" y="2060512"/>
            <a:ext cx="2847586" cy="42005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C2198C-6FEC-421E-9C73-9B974CAA0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231342" y="132647"/>
            <a:ext cx="1170770" cy="11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4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>
            <a:off x="0" y="0"/>
            <a:ext cx="4554980" cy="1436065"/>
          </a:xfrm>
          <a:custGeom>
            <a:avLst/>
            <a:gdLst>
              <a:gd name="connsiteX0" fmla="*/ 0 w 4554980"/>
              <a:gd name="connsiteY0" fmla="*/ 0 h 1436065"/>
              <a:gd name="connsiteX1" fmla="*/ 1 w 4554980"/>
              <a:gd name="connsiteY1" fmla="*/ 0 h 1436065"/>
              <a:gd name="connsiteX2" fmla="*/ 1 w 4554980"/>
              <a:gd name="connsiteY2" fmla="*/ 1346200 h 1436065"/>
              <a:gd name="connsiteX3" fmla="*/ 2 w 4554980"/>
              <a:gd name="connsiteY3" fmla="*/ 1346200 h 1436065"/>
              <a:gd name="connsiteX4" fmla="*/ 2 w 4554980"/>
              <a:gd name="connsiteY4" fmla="*/ 0 h 1436065"/>
              <a:gd name="connsiteX5" fmla="*/ 4554980 w 4554980"/>
              <a:gd name="connsiteY5" fmla="*/ 0 h 1436065"/>
              <a:gd name="connsiteX6" fmla="*/ 4547938 w 4554980"/>
              <a:gd name="connsiteY6" fmla="*/ 1019 h 1436065"/>
              <a:gd name="connsiteX7" fmla="*/ 3276602 w 4554980"/>
              <a:gd name="connsiteY7" fmla="*/ 228600 h 1436065"/>
              <a:gd name="connsiteX8" fmla="*/ 2728121 w 4554980"/>
              <a:gd name="connsiteY8" fmla="*/ 546100 h 1436065"/>
              <a:gd name="connsiteX9" fmla="*/ 2704835 w 4554980"/>
              <a:gd name="connsiteY9" fmla="*/ 564967 h 1436065"/>
              <a:gd name="connsiteX10" fmla="*/ 2704834 w 4554980"/>
              <a:gd name="connsiteY10" fmla="*/ 564967 h 1436065"/>
              <a:gd name="connsiteX11" fmla="*/ 2624796 w 4554980"/>
              <a:gd name="connsiteY11" fmla="*/ 629816 h 1436065"/>
              <a:gd name="connsiteX12" fmla="*/ 2273301 w 4554980"/>
              <a:gd name="connsiteY12" fmla="*/ 812800 h 1436065"/>
              <a:gd name="connsiteX13" fmla="*/ 1956198 w 4554980"/>
              <a:gd name="connsiteY13" fmla="*/ 832148 h 1436065"/>
              <a:gd name="connsiteX14" fmla="*/ 1822386 w 4554980"/>
              <a:gd name="connsiteY14" fmla="*/ 819843 h 1436065"/>
              <a:gd name="connsiteX15" fmla="*/ 1782616 w 4554980"/>
              <a:gd name="connsiteY15" fmla="*/ 816186 h 1436065"/>
              <a:gd name="connsiteX16" fmla="*/ 990602 w 4554980"/>
              <a:gd name="connsiteY16" fmla="*/ 774700 h 1436065"/>
              <a:gd name="connsiteX17" fmla="*/ 579030 w 4554980"/>
              <a:gd name="connsiteY17" fmla="*/ 1168226 h 1436065"/>
              <a:gd name="connsiteX18" fmla="*/ 569568 w 4554980"/>
              <a:gd name="connsiteY18" fmla="*/ 1181693 h 1436065"/>
              <a:gd name="connsiteX19" fmla="*/ 569567 w 4554980"/>
              <a:gd name="connsiteY19" fmla="*/ 1181693 h 1436065"/>
              <a:gd name="connsiteX20" fmla="*/ 518816 w 4554980"/>
              <a:gd name="connsiteY20" fmla="*/ 1253927 h 1436065"/>
              <a:gd name="connsiteX21" fmla="*/ 393701 w 4554980"/>
              <a:gd name="connsiteY21" fmla="*/ 1371600 h 1436065"/>
              <a:gd name="connsiteX22" fmla="*/ 50776 w 4554980"/>
              <a:gd name="connsiteY22" fmla="*/ 1424186 h 1436065"/>
              <a:gd name="connsiteX23" fmla="*/ 0 w 4554980"/>
              <a:gd name="connsiteY23" fmla="*/ 1402619 h 14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4980" h="1436065">
                <a:moveTo>
                  <a:pt x="0" y="0"/>
                </a:moveTo>
                <a:lnTo>
                  <a:pt x="1" y="0"/>
                </a:lnTo>
                <a:lnTo>
                  <a:pt x="1" y="1346200"/>
                </a:lnTo>
                <a:lnTo>
                  <a:pt x="2" y="1346200"/>
                </a:lnTo>
                <a:lnTo>
                  <a:pt x="2" y="0"/>
                </a:lnTo>
                <a:lnTo>
                  <a:pt x="4554980" y="0"/>
                </a:lnTo>
                <a:lnTo>
                  <a:pt x="4547938" y="1019"/>
                </a:lnTo>
                <a:cubicBezTo>
                  <a:pt x="4094189" y="66080"/>
                  <a:pt x="3561161" y="139303"/>
                  <a:pt x="3276602" y="228600"/>
                </a:cubicBezTo>
                <a:cubicBezTo>
                  <a:pt x="3023661" y="307975"/>
                  <a:pt x="2868086" y="431271"/>
                  <a:pt x="2728121" y="546100"/>
                </a:cubicBezTo>
                <a:lnTo>
                  <a:pt x="2704835" y="564967"/>
                </a:lnTo>
                <a:lnTo>
                  <a:pt x="2704834" y="564967"/>
                </a:lnTo>
                <a:lnTo>
                  <a:pt x="2624796" y="629816"/>
                </a:lnTo>
                <a:cubicBezTo>
                  <a:pt x="2521844" y="710307"/>
                  <a:pt x="2416176" y="778669"/>
                  <a:pt x="2273301" y="812800"/>
                </a:cubicBezTo>
                <a:cubicBezTo>
                  <a:pt x="2178051" y="835554"/>
                  <a:pt x="2069837" y="838729"/>
                  <a:pt x="1956198" y="832148"/>
                </a:cubicBezTo>
                <a:lnTo>
                  <a:pt x="1822386" y="819843"/>
                </a:lnTo>
                <a:lnTo>
                  <a:pt x="1782616" y="816186"/>
                </a:lnTo>
                <a:cubicBezTo>
                  <a:pt x="1489673" y="781480"/>
                  <a:pt x="1186394" y="716492"/>
                  <a:pt x="990602" y="774700"/>
                </a:cubicBezTo>
                <a:cubicBezTo>
                  <a:pt x="794810" y="832908"/>
                  <a:pt x="680874" y="1016794"/>
                  <a:pt x="579030" y="1168226"/>
                </a:cubicBezTo>
                <a:lnTo>
                  <a:pt x="569568" y="1181693"/>
                </a:lnTo>
                <a:lnTo>
                  <a:pt x="569567" y="1181693"/>
                </a:lnTo>
                <a:lnTo>
                  <a:pt x="518816" y="1253927"/>
                </a:lnTo>
                <a:cubicBezTo>
                  <a:pt x="478897" y="1306777"/>
                  <a:pt x="438680" y="1349375"/>
                  <a:pt x="393701" y="1371600"/>
                </a:cubicBezTo>
                <a:cubicBezTo>
                  <a:pt x="281253" y="1427163"/>
                  <a:pt x="151442" y="1452959"/>
                  <a:pt x="50776" y="1424186"/>
                </a:cubicBezTo>
                <a:lnTo>
                  <a:pt x="0" y="1402619"/>
                </a:lnTo>
                <a:close/>
              </a:path>
            </a:pathLst>
          </a:custGeom>
          <a:solidFill>
            <a:srgbClr val="A0DADB"/>
          </a:solidFill>
          <a:ln>
            <a:noFill/>
          </a:ln>
          <a:effectLst>
            <a:outerShdw dir="2700000" sx="107000" sy="107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4E9938F-6C47-46E7-AFD0-A17E17299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31342" y="132647"/>
            <a:ext cx="1170770" cy="11707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71EE7-3A21-4145-9C99-10DD19100F11}"/>
              </a:ext>
            </a:extLst>
          </p:cNvPr>
          <p:cNvSpPr/>
          <p:nvPr/>
        </p:nvSpPr>
        <p:spPr>
          <a:xfrm>
            <a:off x="1402112" y="287145"/>
            <a:ext cx="6827488" cy="8617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21304564" lon="602247" rev="21547771"/>
              </a:camera>
              <a:lightRig rig="flat" dir="t"/>
            </a:scene3d>
            <a:sp3d extrusionH="793750" prstMaterial="matte">
              <a:extrusionClr>
                <a:srgbClr val="F03D6B"/>
              </a:extrusionClr>
            </a:sp3d>
          </a:bodyPr>
          <a:lstStyle/>
          <a:p>
            <a:pPr latinLnBrk="0">
              <a:defRPr/>
            </a:pPr>
            <a:r>
              <a:rPr lang="en-US" altLang="ko-KR" sz="5000" b="1" kern="0" dirty="0">
                <a:solidFill>
                  <a:srgbClr val="FFDC47"/>
                </a:solidFill>
              </a:rPr>
              <a:t>DB </a:t>
            </a:r>
            <a:r>
              <a:rPr lang="ko-KR" altLang="en-US" sz="5000" b="1" kern="0" dirty="0">
                <a:solidFill>
                  <a:srgbClr val="FFDC47"/>
                </a:solidFill>
              </a:rPr>
              <a:t>설계</a:t>
            </a:r>
            <a:endParaRPr lang="en-US" altLang="ko-KR" sz="5000" b="1" kern="0" dirty="0">
              <a:solidFill>
                <a:srgbClr val="FFDC47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C71A13-D205-4A43-8BC3-0AA6F05FBA13}"/>
              </a:ext>
            </a:extLst>
          </p:cNvPr>
          <p:cNvGrpSpPr/>
          <p:nvPr/>
        </p:nvGrpSpPr>
        <p:grpSpPr>
          <a:xfrm>
            <a:off x="2020105" y="1238566"/>
            <a:ext cx="8222619" cy="5509155"/>
            <a:chOff x="2020105" y="1229601"/>
            <a:chExt cx="8222619" cy="550915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DDB30CF-96DF-48F9-A648-6028F2FC6AA9}"/>
                </a:ext>
              </a:extLst>
            </p:cNvPr>
            <p:cNvGrpSpPr/>
            <p:nvPr/>
          </p:nvGrpSpPr>
          <p:grpSpPr>
            <a:xfrm>
              <a:off x="2020105" y="1229601"/>
              <a:ext cx="8222619" cy="5509155"/>
              <a:chOff x="1988181" y="956493"/>
              <a:chExt cx="8808219" cy="59015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8181" y="956493"/>
                <a:ext cx="8808219" cy="5901507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3DDEEFA-8F2E-42F2-B193-B320FCFF1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6905" y="4818816"/>
                <a:ext cx="1412701" cy="1429585"/>
              </a:xfrm>
              <a:prstGeom prst="rect">
                <a:avLst/>
              </a:prstGeom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063937A-62A4-498C-AC97-F132E5083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7490" y="1830536"/>
              <a:ext cx="1397732" cy="1664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3962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297</Words>
  <Application>Microsoft Office PowerPoint</Application>
  <PresentationFormat>와이드스크린</PresentationFormat>
  <Paragraphs>82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배달의민족 주아</vt:lpstr>
      <vt:lpstr>배달의민족 한나는 열한살</vt:lpstr>
      <vt:lpstr>배달의민족 한나체 Pro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심재민</cp:lastModifiedBy>
  <cp:revision>117</cp:revision>
  <dcterms:created xsi:type="dcterms:W3CDTF">2019-07-02T08:01:07Z</dcterms:created>
  <dcterms:modified xsi:type="dcterms:W3CDTF">2020-05-06T07:01:52Z</dcterms:modified>
</cp:coreProperties>
</file>